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8" r:id="rId4"/>
    <p:sldId id="260"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96" autoAdjust="0"/>
  </p:normalViewPr>
  <p:slideViewPr>
    <p:cSldViewPr snapToGrid="0">
      <p:cViewPr>
        <p:scale>
          <a:sx n="62" d="100"/>
          <a:sy n="62" d="100"/>
        </p:scale>
        <p:origin x="1488"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D6427-B4AE-455B-B233-5AF1AA07EB5B}" type="datetimeFigureOut">
              <a:rPr lang="en-US" smtClean="0"/>
              <a:t>7/24/2020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CEF6A-6B81-4E63-9D79-F26EF3BFDDB1}" type="slidenum">
              <a:rPr lang="en-US" smtClean="0"/>
              <a:t>‹#›</a:t>
            </a:fld>
            <a:endParaRPr lang="en-US"/>
          </a:p>
        </p:txBody>
      </p:sp>
    </p:spTree>
    <p:extLst>
      <p:ext uri="{BB962C8B-B14F-4D97-AF65-F5344CB8AC3E}">
        <p14:creationId xmlns:p14="http://schemas.microsoft.com/office/powerpoint/2010/main" val="237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Covid-19 response, staff from NYC Parks and Maintenance and Operations division educated patrons on social distancing in addition to their regularly assigned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line of data describes a Park employee’s encounter with a group of people.</a:t>
            </a:r>
          </a:p>
          <a:p>
            <a:endParaRPr lang="en-US" dirty="0"/>
          </a:p>
        </p:txBody>
      </p:sp>
      <p:sp>
        <p:nvSpPr>
          <p:cNvPr id="4" name="Slide Number Placeholder 3"/>
          <p:cNvSpPr>
            <a:spLocks noGrp="1"/>
          </p:cNvSpPr>
          <p:nvPr>
            <p:ph type="sldNum" sz="quarter" idx="5"/>
          </p:nvPr>
        </p:nvSpPr>
        <p:spPr/>
        <p:txBody>
          <a:bodyPr/>
          <a:lstStyle/>
          <a:p>
            <a:fld id="{E2ECEF6A-6B81-4E63-9D79-F26EF3BFDDB1}" type="slidenum">
              <a:rPr lang="en-US" smtClean="0"/>
              <a:t>2</a:t>
            </a:fld>
            <a:endParaRPr lang="en-US"/>
          </a:p>
        </p:txBody>
      </p:sp>
    </p:spTree>
    <p:extLst>
      <p:ext uri="{BB962C8B-B14F-4D97-AF65-F5344CB8AC3E}">
        <p14:creationId xmlns:p14="http://schemas.microsoft.com/office/powerpoint/2010/main" val="93864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Higher volumes in Queens and Manhattan may also mean that there is more enforcement already in place in these locations that are able to report a higher volume of crowds. </a:t>
            </a:r>
          </a:p>
        </p:txBody>
      </p:sp>
      <p:sp>
        <p:nvSpPr>
          <p:cNvPr id="4" name="Slide Number Placeholder 3"/>
          <p:cNvSpPr>
            <a:spLocks noGrp="1"/>
          </p:cNvSpPr>
          <p:nvPr>
            <p:ph type="sldNum" sz="quarter" idx="5"/>
          </p:nvPr>
        </p:nvSpPr>
        <p:spPr/>
        <p:txBody>
          <a:bodyPr/>
          <a:lstStyle/>
          <a:p>
            <a:fld id="{E2ECEF6A-6B81-4E63-9D79-F26EF3BFDDB1}" type="slidenum">
              <a:rPr lang="en-US" smtClean="0"/>
              <a:t>3</a:t>
            </a:fld>
            <a:endParaRPr lang="en-US"/>
          </a:p>
        </p:txBody>
      </p:sp>
    </p:spTree>
    <p:extLst>
      <p:ext uri="{BB962C8B-B14F-4D97-AF65-F5344CB8AC3E}">
        <p14:creationId xmlns:p14="http://schemas.microsoft.com/office/powerpoint/2010/main" val="84171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Park officers may not have approached crowds because they were at the park for other duties.</a:t>
            </a:r>
          </a:p>
          <a:p>
            <a:endParaRPr lang="en-US" dirty="0"/>
          </a:p>
        </p:txBody>
      </p:sp>
      <p:sp>
        <p:nvSpPr>
          <p:cNvPr id="4" name="Slide Number Placeholder 3"/>
          <p:cNvSpPr>
            <a:spLocks noGrp="1"/>
          </p:cNvSpPr>
          <p:nvPr>
            <p:ph type="sldNum" sz="quarter" idx="5"/>
          </p:nvPr>
        </p:nvSpPr>
        <p:spPr/>
        <p:txBody>
          <a:bodyPr/>
          <a:lstStyle/>
          <a:p>
            <a:fld id="{E2ECEF6A-6B81-4E63-9D79-F26EF3BFDDB1}" type="slidenum">
              <a:rPr lang="en-US" smtClean="0"/>
              <a:t>5</a:t>
            </a:fld>
            <a:endParaRPr lang="en-US"/>
          </a:p>
        </p:txBody>
      </p:sp>
    </p:spTree>
    <p:extLst>
      <p:ext uri="{BB962C8B-B14F-4D97-AF65-F5344CB8AC3E}">
        <p14:creationId xmlns:p14="http://schemas.microsoft.com/office/powerpoint/2010/main" val="195056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7/24/2020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3003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9484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842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41660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7/24/2020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22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79482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7/24/2020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7532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14762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7862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7/24/2020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93154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7/24/2020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11353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7/24/2020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943120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ircuit board&#10;&#10;Description automatically generated">
            <a:extLst>
              <a:ext uri="{FF2B5EF4-FFF2-40B4-BE49-F238E27FC236}">
                <a16:creationId xmlns:a16="http://schemas.microsoft.com/office/drawing/2014/main" id="{9136C860-447E-4932-848E-5FD00D1D460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90DD502A-2D5F-40BF-ADD0-B724C9254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273AC-A3D4-4B27-88DF-72B195393214}"/>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chor="b">
            <a:normAutofit/>
          </a:bodyPr>
          <a:lstStyle/>
          <a:p>
            <a:r>
              <a:rPr lang="en-US" sz="3600" dirty="0">
                <a:solidFill>
                  <a:schemeClr val="bg1"/>
                </a:solidFill>
              </a:rPr>
              <a:t>Project 1:</a:t>
            </a:r>
            <a:br>
              <a:rPr lang="en-US" sz="3600" dirty="0">
                <a:solidFill>
                  <a:schemeClr val="bg1"/>
                </a:solidFill>
              </a:rPr>
            </a:br>
            <a:r>
              <a:rPr lang="en-US" sz="3600" dirty="0">
                <a:solidFill>
                  <a:schemeClr val="bg1"/>
                </a:solidFill>
              </a:rPr>
              <a:t>social distancing: park crowds in </a:t>
            </a:r>
            <a:r>
              <a:rPr lang="en-US" sz="3600" dirty="0" err="1">
                <a:solidFill>
                  <a:schemeClr val="bg1"/>
                </a:solidFill>
              </a:rPr>
              <a:t>nyc</a:t>
            </a:r>
            <a:endParaRPr lang="en-US" sz="3600" dirty="0">
              <a:solidFill>
                <a:schemeClr val="bg1"/>
              </a:solidFill>
            </a:endParaRPr>
          </a:p>
        </p:txBody>
      </p:sp>
      <p:sp>
        <p:nvSpPr>
          <p:cNvPr id="3" name="Subtitle 2">
            <a:extLst>
              <a:ext uri="{FF2B5EF4-FFF2-40B4-BE49-F238E27FC236}">
                <a16:creationId xmlns:a16="http://schemas.microsoft.com/office/drawing/2014/main" id="{BF05EB94-6E31-4610-8118-DF89D59955C7}"/>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dirty="0">
                <a:solidFill>
                  <a:schemeClr val="bg1"/>
                </a:solidFill>
              </a:rPr>
              <a:t>Kirsten Fischl</a:t>
            </a: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23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EA2C-1944-4B95-B4CF-31B0835B878B}"/>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1FE58D3E-CFB1-4908-ABA4-72C677595285}"/>
              </a:ext>
            </a:extLst>
          </p:cNvPr>
          <p:cNvSpPr>
            <a:spLocks noGrp="1"/>
          </p:cNvSpPr>
          <p:nvPr>
            <p:ph idx="1"/>
          </p:nvPr>
        </p:nvSpPr>
        <p:spPr/>
        <p:txBody>
          <a:bodyPr>
            <a:normAutofit lnSpcReduction="10000"/>
          </a:bodyPr>
          <a:lstStyle/>
          <a:p>
            <a:r>
              <a:rPr lang="en-US" dirty="0"/>
              <a:t>This data contains information about crowds breaking social distancing guidelines during Covid-19 in NYC parks. </a:t>
            </a:r>
          </a:p>
          <a:p>
            <a:pPr lvl="1"/>
            <a:r>
              <a:rPr lang="en-US" dirty="0"/>
              <a:t>N = 1,856</a:t>
            </a:r>
          </a:p>
          <a:p>
            <a:pPr lvl="1"/>
            <a:r>
              <a:rPr lang="en-US" dirty="0"/>
              <a:t>8 columns of information about the incident including date/time, park area ID, park district, borough, patron count, playground, action taken by enforcement, and amenity in use</a:t>
            </a:r>
          </a:p>
          <a:p>
            <a:pPr marL="0" indent="0">
              <a:buNone/>
            </a:pPr>
            <a:endParaRPr lang="en-US" dirty="0"/>
          </a:p>
          <a:p>
            <a:r>
              <a:rPr lang="en-US" dirty="0"/>
              <a:t>I wanted to explore this dataset to better understand where overcrowding is most likely to take place, what the trend of overcrowding looks like over time, and how effective park patrol is at managing crowds during the pandemic.</a:t>
            </a:r>
          </a:p>
          <a:p>
            <a:endParaRPr lang="en-US" dirty="0"/>
          </a:p>
          <a:p>
            <a:r>
              <a:rPr lang="en-US" dirty="0"/>
              <a:t>The dataset was downloaded from Open Data, a source for free public data published by New York City. This data specifically is from the Department of Parks and Recreation. It is updated daily and was first made public in early July.</a:t>
            </a:r>
          </a:p>
        </p:txBody>
      </p:sp>
    </p:spTree>
    <p:extLst>
      <p:ext uri="{BB962C8B-B14F-4D97-AF65-F5344CB8AC3E}">
        <p14:creationId xmlns:p14="http://schemas.microsoft.com/office/powerpoint/2010/main" val="415726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8">
            <a:extLst>
              <a:ext uri="{FF2B5EF4-FFF2-40B4-BE49-F238E27FC236}">
                <a16:creationId xmlns:a16="http://schemas.microsoft.com/office/drawing/2014/main" id="{7CBCD26A-BD2E-4E94-A8F8-A4B67923F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30">
            <a:extLst>
              <a:ext uri="{FF2B5EF4-FFF2-40B4-BE49-F238E27FC236}">
                <a16:creationId xmlns:a16="http://schemas.microsoft.com/office/drawing/2014/main" id="{ED0D337F-FB00-4E19-BBDA-8485C8ABB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2" name="Rectangle 32">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34">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3014EB8-5ED8-4EB7-B3D7-766E81D5E297}"/>
              </a:ext>
            </a:extLst>
          </p:cNvPr>
          <p:cNvSpPr>
            <a:spLocks noGrp="1"/>
          </p:cNvSpPr>
          <p:nvPr>
            <p:ph type="title"/>
          </p:nvPr>
        </p:nvSpPr>
        <p:spPr>
          <a:xfrm>
            <a:off x="6846137" y="804073"/>
            <a:ext cx="4602152" cy="1345449"/>
          </a:xfrm>
        </p:spPr>
        <p:txBody>
          <a:bodyPr vert="horz" lIns="91440" tIns="45720" rIns="91440" bIns="45720" rtlCol="0" anchor="ctr">
            <a:normAutofit/>
          </a:bodyPr>
          <a:lstStyle/>
          <a:p>
            <a:pPr>
              <a:lnSpc>
                <a:spcPct val="90000"/>
              </a:lnSpc>
            </a:pPr>
            <a:r>
              <a:rPr lang="en-US" sz="4000">
                <a:solidFill>
                  <a:schemeClr val="tx1">
                    <a:lumMod val="85000"/>
                    <a:lumOff val="15000"/>
                  </a:schemeClr>
                </a:solidFill>
              </a:rPr>
              <a:t>Where are crowds forming?</a:t>
            </a:r>
          </a:p>
        </p:txBody>
      </p:sp>
      <p:pic>
        <p:nvPicPr>
          <p:cNvPr id="20" name="Picture 19" descr="A screenshot of a cell phone&#10;&#10;Description automatically generated">
            <a:extLst>
              <a:ext uri="{FF2B5EF4-FFF2-40B4-BE49-F238E27FC236}">
                <a16:creationId xmlns:a16="http://schemas.microsoft.com/office/drawing/2014/main" id="{EF722DC7-3E99-43AC-B6BF-33D2A3A6E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30" y="3586465"/>
            <a:ext cx="4845889" cy="3028681"/>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7A9C5BA4-6CD8-4EBD-9470-AED90F3E2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30" y="253548"/>
            <a:ext cx="4921453" cy="3075909"/>
          </a:xfrm>
          <a:prstGeom prst="rect">
            <a:avLst/>
          </a:prstGeom>
        </p:spPr>
      </p:pic>
      <p:sp>
        <p:nvSpPr>
          <p:cNvPr id="12" name="Text Placeholder 11">
            <a:extLst>
              <a:ext uri="{FF2B5EF4-FFF2-40B4-BE49-F238E27FC236}">
                <a16:creationId xmlns:a16="http://schemas.microsoft.com/office/drawing/2014/main" id="{A7A01607-5E20-4E76-96EF-9B93DFA994ED}"/>
              </a:ext>
            </a:extLst>
          </p:cNvPr>
          <p:cNvSpPr>
            <a:spLocks noGrp="1"/>
          </p:cNvSpPr>
          <p:nvPr>
            <p:ph type="body" sz="half" idx="2"/>
          </p:nvPr>
        </p:nvSpPr>
        <p:spPr>
          <a:xfrm>
            <a:off x="6846137" y="2303563"/>
            <a:ext cx="4602152" cy="3715424"/>
          </a:xfrm>
        </p:spPr>
        <p:txBody>
          <a:bodyPr vert="horz" lIns="91440" tIns="45720" rIns="91440" bIns="45720" rtlCol="0">
            <a:normAutofit/>
          </a:bodyPr>
          <a:lstStyle/>
          <a:p>
            <a:pPr indent="-182880">
              <a:lnSpc>
                <a:spcPct val="90000"/>
              </a:lnSpc>
              <a:buFont typeface="Garamond" pitchFamily="18" charset="0"/>
              <a:buChar char="◦"/>
            </a:pPr>
            <a:r>
              <a:rPr lang="en-US" dirty="0"/>
              <a:t>Parks in Queens have far more reports of crowds breaking social distancing guidelines than other boroughs, followed by Manhattan. </a:t>
            </a:r>
          </a:p>
          <a:p>
            <a:pPr indent="-182880">
              <a:lnSpc>
                <a:spcPct val="90000"/>
              </a:lnSpc>
              <a:buFont typeface="Garamond" pitchFamily="18" charset="0"/>
              <a:buChar char="◦"/>
            </a:pPr>
            <a:r>
              <a:rPr lang="en-US" dirty="0"/>
              <a:t>This may indicate that additional enforcement or stricter regulation is required to cut down on overcrowding. </a:t>
            </a:r>
          </a:p>
          <a:p>
            <a:pPr indent="-182880">
              <a:lnSpc>
                <a:spcPct val="90000"/>
              </a:lnSpc>
              <a:buFont typeface="Garamond" pitchFamily="18" charset="0"/>
              <a:buChar char="◦"/>
            </a:pPr>
            <a:endParaRPr lang="en-US" dirty="0"/>
          </a:p>
          <a:p>
            <a:pPr indent="-182880">
              <a:lnSpc>
                <a:spcPct val="90000"/>
              </a:lnSpc>
              <a:buFont typeface="Garamond" pitchFamily="18" charset="0"/>
              <a:buChar char="◦"/>
            </a:pPr>
            <a:r>
              <a:rPr lang="en-US" dirty="0"/>
              <a:t>Open areas were generally more likely to attract crowds, with open fields or multi-purpose play areas receiving the most reports. </a:t>
            </a:r>
          </a:p>
          <a:p>
            <a:pPr indent="-182880">
              <a:lnSpc>
                <a:spcPct val="90000"/>
              </a:lnSpc>
              <a:buFont typeface="Garamond" pitchFamily="18" charset="0"/>
              <a:buChar char="◦"/>
            </a:pPr>
            <a:r>
              <a:rPr lang="en-US" dirty="0"/>
              <a:t>Not surprisingly, areas dedicated to individual sports (such as tennis, chess, skating, track) did not experience overcrowding as often.</a:t>
            </a:r>
          </a:p>
        </p:txBody>
      </p:sp>
    </p:spTree>
    <p:extLst>
      <p:ext uri="{BB962C8B-B14F-4D97-AF65-F5344CB8AC3E}">
        <p14:creationId xmlns:p14="http://schemas.microsoft.com/office/powerpoint/2010/main" val="2444505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2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9" name="Rectangle 2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9" name="Group 2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0" name="Straight Connector 2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909F99EF-1783-4A1F-8295-4A788AB336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82" t="6680" r="5642" b="3766"/>
          <a:stretch/>
        </p:blipFill>
        <p:spPr>
          <a:xfrm>
            <a:off x="753761" y="90762"/>
            <a:ext cx="10750379" cy="4367369"/>
          </a:xfrm>
          <a:prstGeom prst="rect">
            <a:avLst/>
          </a:prstGeom>
        </p:spPr>
      </p:pic>
      <p:sp>
        <p:nvSpPr>
          <p:cNvPr id="36" name="Rectangle 35">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8" name="Rectangle 37">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662A3F2A-F877-45D9-829C-065FBC016721}"/>
              </a:ext>
            </a:extLst>
          </p:cNvPr>
          <p:cNvSpPr>
            <a:spLocks noGrp="1"/>
          </p:cNvSpPr>
          <p:nvPr>
            <p:ph type="title"/>
          </p:nvPr>
        </p:nvSpPr>
        <p:spPr>
          <a:xfrm>
            <a:off x="166115" y="4570432"/>
            <a:ext cx="11859768" cy="897439"/>
          </a:xfrm>
        </p:spPr>
        <p:txBody>
          <a:bodyPr vert="horz" lIns="91440" tIns="45720" rIns="91440" bIns="45720" rtlCol="0" anchor="ctr">
            <a:noAutofit/>
          </a:bodyPr>
          <a:lstStyle/>
          <a:p>
            <a:pPr algn="ctr">
              <a:lnSpc>
                <a:spcPct val="83000"/>
              </a:lnSpc>
            </a:pPr>
            <a:r>
              <a:rPr lang="en-US" sz="3200" cap="all" spc="-100" dirty="0">
                <a:solidFill>
                  <a:schemeClr val="tx1"/>
                </a:solidFill>
              </a:rPr>
              <a:t>How has outdoor gathering changed over time?</a:t>
            </a:r>
          </a:p>
        </p:txBody>
      </p:sp>
      <p:sp>
        <p:nvSpPr>
          <p:cNvPr id="6" name="TextBox 5">
            <a:extLst>
              <a:ext uri="{FF2B5EF4-FFF2-40B4-BE49-F238E27FC236}">
                <a16:creationId xmlns:a16="http://schemas.microsoft.com/office/drawing/2014/main" id="{FD312B1B-9D47-4D57-9A41-E1E049A76326}"/>
              </a:ext>
            </a:extLst>
          </p:cNvPr>
          <p:cNvSpPr txBox="1"/>
          <p:nvPr/>
        </p:nvSpPr>
        <p:spPr>
          <a:xfrm>
            <a:off x="215545" y="5223591"/>
            <a:ext cx="117581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social distancing guidelines were first implemented NYC residents were far less likely to follow them. There were major spikes in reports of overcrowding in the month of April in all boroughs, with a major spike on April 19th. </a:t>
            </a:r>
          </a:p>
          <a:p>
            <a:pPr marL="285750" indent="-285750">
              <a:buFont typeface="Arial" panose="020B0604020202020204" pitchFamily="34" charset="0"/>
              <a:buChar char="•"/>
            </a:pPr>
            <a:r>
              <a:rPr lang="en-US" dirty="0"/>
              <a:t>Most boroughs saw a general downward trend in incidents since May, aside from Queens where a high volume of crowds continued to form through mid-June.</a:t>
            </a:r>
          </a:p>
          <a:p>
            <a:pPr marL="285750" indent="-285750">
              <a:buFont typeface="Arial" panose="020B0604020202020204" pitchFamily="34" charset="0"/>
              <a:buChar char="•"/>
            </a:pPr>
            <a:r>
              <a:rPr lang="en-US" dirty="0"/>
              <a:t>Crowds have been under control since the beginning of July for all boroughs.</a:t>
            </a:r>
          </a:p>
        </p:txBody>
      </p:sp>
    </p:spTree>
    <p:extLst>
      <p:ext uri="{BB962C8B-B14F-4D97-AF65-F5344CB8AC3E}">
        <p14:creationId xmlns:p14="http://schemas.microsoft.com/office/powerpoint/2010/main" val="305564781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7B2BA5B-1894-4AF7-A31A-68B310384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F8292AA-2164-4B18-AEBD-CC13F4CA6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165" y="282258"/>
            <a:ext cx="5617029" cy="6323816"/>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2E3DD6-EE3F-4714-B087-11DF4E1FB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5" y="424872"/>
            <a:ext cx="5336217" cy="6058223"/>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52BCCE4A-F7BF-4AE4-A409-057C9F9B2CF2}"/>
              </a:ext>
            </a:extLst>
          </p:cNvPr>
          <p:cNvSpPr>
            <a:spLocks noGrp="1"/>
          </p:cNvSpPr>
          <p:nvPr>
            <p:ph type="title"/>
          </p:nvPr>
        </p:nvSpPr>
        <p:spPr>
          <a:xfrm>
            <a:off x="737486" y="727626"/>
            <a:ext cx="4602152" cy="1718225"/>
          </a:xfrm>
        </p:spPr>
        <p:txBody>
          <a:bodyPr>
            <a:normAutofit/>
          </a:bodyPr>
          <a:lstStyle/>
          <a:p>
            <a:r>
              <a:rPr lang="en-US"/>
              <a:t>Are Park Officers Effective?</a:t>
            </a:r>
            <a:endParaRPr lang="en-US" dirty="0"/>
          </a:p>
        </p:txBody>
      </p:sp>
      <p:sp>
        <p:nvSpPr>
          <p:cNvPr id="23" name="Content Placeholder 22">
            <a:extLst>
              <a:ext uri="{FF2B5EF4-FFF2-40B4-BE49-F238E27FC236}">
                <a16:creationId xmlns:a16="http://schemas.microsoft.com/office/drawing/2014/main" id="{E55EA289-84F2-4B87-83D9-A48BDC7BD66B}"/>
              </a:ext>
            </a:extLst>
          </p:cNvPr>
          <p:cNvSpPr>
            <a:spLocks noGrp="1"/>
          </p:cNvSpPr>
          <p:nvPr>
            <p:ph idx="1"/>
          </p:nvPr>
        </p:nvSpPr>
        <p:spPr>
          <a:xfrm>
            <a:off x="737486" y="2538919"/>
            <a:ext cx="4602152" cy="3596880"/>
          </a:xfrm>
        </p:spPr>
        <p:txBody>
          <a:bodyPr>
            <a:normAutofit/>
          </a:bodyPr>
          <a:lstStyle/>
          <a:p>
            <a:pPr>
              <a:lnSpc>
                <a:spcPct val="90000"/>
              </a:lnSpc>
            </a:pPr>
            <a:r>
              <a:rPr lang="en-US" dirty="0"/>
              <a:t>Park officers only approached crowds to inform them that they were breaking social distancing guidelines about half of the time (53%).</a:t>
            </a:r>
          </a:p>
          <a:p>
            <a:pPr marL="0" indent="0">
              <a:lnSpc>
                <a:spcPct val="90000"/>
              </a:lnSpc>
              <a:buNone/>
            </a:pPr>
            <a:endParaRPr lang="en-US" dirty="0"/>
          </a:p>
          <a:p>
            <a:pPr>
              <a:lnSpc>
                <a:spcPct val="90000"/>
              </a:lnSpc>
            </a:pPr>
            <a:r>
              <a:rPr lang="en-US" dirty="0"/>
              <a:t>Nearly 8-in-10 crowds that broke guidelines remained despite an officer writing a report (77% total, sum of 46% not approached by the officer and 31% that ignored the employee)</a:t>
            </a:r>
          </a:p>
          <a:p>
            <a:pPr>
              <a:lnSpc>
                <a:spcPct val="90000"/>
              </a:lnSpc>
            </a:pPr>
            <a:r>
              <a:rPr lang="en-US" dirty="0"/>
              <a:t>Overall, Park Officers only disbanded 22% of crowds, indicating that their presence and command is not particularly strong.</a:t>
            </a:r>
          </a:p>
        </p:txBody>
      </p:sp>
      <p:sp>
        <p:nvSpPr>
          <p:cNvPr id="58" name="Rectangle 57">
            <a:extLst>
              <a:ext uri="{FF2B5EF4-FFF2-40B4-BE49-F238E27FC236}">
                <a16:creationId xmlns:a16="http://schemas.microsoft.com/office/drawing/2014/main" id="{25B8B2C1-56D3-48CF-B950-1C2F68E19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771" y="282258"/>
            <a:ext cx="1846073" cy="2780881"/>
          </a:xfrm>
          <a:prstGeom prst="rect">
            <a:avLst/>
          </a:prstGeom>
          <a:solidFill>
            <a:srgbClr val="4DA1C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D37A8D7-D2CC-4162-895A-C3ECA645F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57" y="4194827"/>
            <a:ext cx="2071742" cy="2411247"/>
          </a:xfrm>
          <a:prstGeom prst="rect">
            <a:avLst/>
          </a:prstGeom>
          <a:solidFill>
            <a:srgbClr val="4DA1C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26FB29C-66DF-4B39-A357-A43E024057E4}"/>
              </a:ext>
            </a:extLst>
          </p:cNvPr>
          <p:cNvSpPr/>
          <p:nvPr/>
        </p:nvSpPr>
        <p:spPr>
          <a:xfrm>
            <a:off x="5988884" y="111211"/>
            <a:ext cx="5966951" cy="6623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close up of a logo&#10;&#10;Description automatically generated">
            <a:extLst>
              <a:ext uri="{FF2B5EF4-FFF2-40B4-BE49-F238E27FC236}">
                <a16:creationId xmlns:a16="http://schemas.microsoft.com/office/drawing/2014/main" id="{BAA1748C-A059-4D78-913E-BE73CD2F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825" y="93069"/>
            <a:ext cx="5336218" cy="3335136"/>
          </a:xfrm>
          <a:prstGeom prst="rect">
            <a:avLst/>
          </a:prstGeom>
        </p:spPr>
      </p:pic>
      <p:pic>
        <p:nvPicPr>
          <p:cNvPr id="49" name="Picture 48" descr="A close up of a logo&#10;&#10;Description automatically generated">
            <a:extLst>
              <a:ext uri="{FF2B5EF4-FFF2-40B4-BE49-F238E27FC236}">
                <a16:creationId xmlns:a16="http://schemas.microsoft.com/office/drawing/2014/main" id="{D5C13F71-02EE-46AC-B4AA-BB2C7B044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604" y="3510507"/>
            <a:ext cx="5336218" cy="3335136"/>
          </a:xfrm>
          <a:prstGeom prst="rect">
            <a:avLst/>
          </a:prstGeom>
        </p:spPr>
      </p:pic>
    </p:spTree>
    <p:extLst>
      <p:ext uri="{BB962C8B-B14F-4D97-AF65-F5344CB8AC3E}">
        <p14:creationId xmlns:p14="http://schemas.microsoft.com/office/powerpoint/2010/main" val="4045951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243B41"/>
      </a:dk2>
      <a:lt2>
        <a:srgbClr val="E5E5EA"/>
      </a:lt2>
      <a:accent1>
        <a:srgbClr val="A7A537"/>
      </a:accent1>
      <a:accent2>
        <a:srgbClr val="C3904D"/>
      </a:accent2>
      <a:accent3>
        <a:srgbClr val="81AC43"/>
      </a:accent3>
      <a:accent4>
        <a:srgbClr val="3BB1A3"/>
      </a:accent4>
      <a:accent5>
        <a:srgbClr val="4DA1C3"/>
      </a:accent5>
      <a:accent6>
        <a:srgbClr val="4062B3"/>
      </a:accent6>
      <a:hlink>
        <a:srgbClr val="7879D2"/>
      </a:hlink>
      <a:folHlink>
        <a:srgbClr val="828282"/>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514</Words>
  <Application>Microsoft Office PowerPoint</Application>
  <PresentationFormat>Widescreen</PresentationFormat>
  <Paragraphs>33</Paragraphs>
  <Slides>5</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Garamond</vt:lpstr>
      <vt:lpstr>SavonVTI</vt:lpstr>
      <vt:lpstr>Project 1: social distancing: park crowds in nyc</vt:lpstr>
      <vt:lpstr>Dataset</vt:lpstr>
      <vt:lpstr>Where are crowds forming?</vt:lpstr>
      <vt:lpstr>How has outdoor gathering changed over time?</vt:lpstr>
      <vt:lpstr>Are Park Officers Effective?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social distancing: park crowds in nyc</dc:title>
  <dc:creator>Kirsten Fischl</dc:creator>
  <cp:lastModifiedBy>Kirsten Fischl</cp:lastModifiedBy>
  <cp:revision>4</cp:revision>
  <dcterms:created xsi:type="dcterms:W3CDTF">2020-07-25T03:50:31Z</dcterms:created>
  <dcterms:modified xsi:type="dcterms:W3CDTF">2020-07-25T04:19:59Z</dcterms:modified>
</cp:coreProperties>
</file>